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5" r:id="rId1"/>
  </p:sldMasterIdLst>
  <p:sldIdLst>
    <p:sldId id="40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16"/>
    <p:restoredTop sz="95652"/>
  </p:normalViewPr>
  <p:slideViewPr>
    <p:cSldViewPr snapToGrid="0" snapToObjects="1">
      <p:cViewPr varScale="1">
        <p:scale>
          <a:sx n="117" d="100"/>
          <a:sy n="117"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GB"/>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8CC5D43-4E2C-7B4F-83BE-D90A4E66464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93A07A3-4810-3841-BA98-EBF1AEE2623D}" type="slidenum">
              <a:rPr lang="en-US" smtClean="0"/>
              <a:t>‹#›</a:t>
            </a:fld>
            <a:endParaRPr lang="en-US"/>
          </a:p>
        </p:txBody>
      </p:sp>
    </p:spTree>
    <p:extLst>
      <p:ext uri="{BB962C8B-B14F-4D97-AF65-F5344CB8AC3E}">
        <p14:creationId xmlns:p14="http://schemas.microsoft.com/office/powerpoint/2010/main" val="294924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8CC5D43-4E2C-7B4F-83BE-D90A4E66464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395437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8CC5D43-4E2C-7B4F-83BE-D90A4E66464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2096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8CC5D43-4E2C-7B4F-83BE-D90A4E66464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6380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GB"/>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58CC5D43-4E2C-7B4F-83BE-D90A4E664642}" type="datetimeFigureOut">
              <a:rPr lang="en-US" smtClean="0"/>
              <a:t>11/22/2022</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93A07A3-4810-3841-BA98-EBF1AEE2623D}" type="slidenum">
              <a:rPr lang="en-US" smtClean="0"/>
              <a:t>‹#›</a:t>
            </a:fld>
            <a:endParaRPr lang="en-US"/>
          </a:p>
        </p:txBody>
      </p:sp>
    </p:spTree>
    <p:extLst>
      <p:ext uri="{BB962C8B-B14F-4D97-AF65-F5344CB8AC3E}">
        <p14:creationId xmlns:p14="http://schemas.microsoft.com/office/powerpoint/2010/main" val="1346526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8CC5D43-4E2C-7B4F-83BE-D90A4E664642}"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3959228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8CC5D43-4E2C-7B4F-83BE-D90A4E664642}" type="datetimeFigureOut">
              <a:rPr lang="en-US" smtClean="0"/>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3A07A3-4810-3841-BA98-EBF1AEE2623D}" type="slidenum">
              <a:rPr lang="en-US" smtClean="0"/>
              <a:t>‹#›</a:t>
            </a:fld>
            <a:endParaRPr lang="en-US"/>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11708707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8CC5D43-4E2C-7B4F-83BE-D90A4E664642}" type="datetimeFigureOut">
              <a:rPr lang="en-US" smtClean="0"/>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3A07A3-4810-3841-BA98-EBF1AEE2623D}" type="slidenum">
              <a:rPr lang="en-US" smtClean="0"/>
              <a:t>‹#›</a:t>
            </a:fld>
            <a:endParaRPr lang="en-US"/>
          </a:p>
        </p:txBody>
      </p:sp>
      <p:sp>
        <p:nvSpPr>
          <p:cNvPr id="6" name="Title 5"/>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37696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CC5D43-4E2C-7B4F-83BE-D90A4E664642}" type="datetimeFigureOut">
              <a:rPr lang="en-US" smtClean="0"/>
              <a:t>11/22/2022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20759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8CC5D43-4E2C-7B4F-83BE-D90A4E664642}"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66750061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8CC5D43-4E2C-7B4F-83BE-D90A4E664642}" type="datetimeFigureOut">
              <a:rPr lang="en-US" smtClean="0"/>
              <a:t>11/22/2022</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E93A07A3-4810-3841-BA98-EBF1AEE2623D}" type="slidenum">
              <a:rPr lang="en-US" smtClean="0"/>
              <a:t>‹#›</a:t>
            </a:fld>
            <a:endParaRPr lang="en-US"/>
          </a:p>
        </p:txBody>
      </p:sp>
    </p:spTree>
    <p:extLst>
      <p:ext uri="{BB962C8B-B14F-4D97-AF65-F5344CB8AC3E}">
        <p14:creationId xmlns:p14="http://schemas.microsoft.com/office/powerpoint/2010/main" val="180795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8CC5D43-4E2C-7B4F-83BE-D90A4E664642}" type="datetimeFigureOut">
              <a:rPr lang="en-US" smtClean="0"/>
              <a:t>11/22/2022</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93A07A3-4810-3841-BA98-EBF1AEE2623D}" type="slidenum">
              <a:rPr lang="en-US" smtClean="0"/>
              <a:t>‹#›</a:t>
            </a:fld>
            <a:endParaRPr lang="en-US"/>
          </a:p>
        </p:txBody>
      </p:sp>
    </p:spTree>
    <p:extLst>
      <p:ext uri="{BB962C8B-B14F-4D97-AF65-F5344CB8AC3E}">
        <p14:creationId xmlns:p14="http://schemas.microsoft.com/office/powerpoint/2010/main" val="1667252771"/>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A1C7A1B-0963-46C3-863B-C83FDB3A3510}"/>
              </a:ext>
            </a:extLst>
          </p:cNvPr>
          <p:cNvSpPr txBox="1">
            <a:spLocks/>
          </p:cNvSpPr>
          <p:nvPr/>
        </p:nvSpPr>
        <p:spPr>
          <a:xfrm>
            <a:off x="589266" y="176254"/>
            <a:ext cx="5506734" cy="742402"/>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chemeClr val="accent1"/>
                </a:solidFill>
                <a:cs typeface="Calibri Light"/>
              </a:rPr>
              <a:t> </a:t>
            </a:r>
            <a:r>
              <a:rPr lang="en-US" sz="2800" dirty="0">
                <a:solidFill>
                  <a:schemeClr val="accent1"/>
                </a:solidFill>
                <a:cs typeface="Calibri Light"/>
              </a:rPr>
              <a:t>The Skill Mill Theory of Change</a:t>
            </a:r>
          </a:p>
        </p:txBody>
      </p:sp>
      <p:sp>
        <p:nvSpPr>
          <p:cNvPr id="16" name="Rectangle 15">
            <a:extLst>
              <a:ext uri="{FF2B5EF4-FFF2-40B4-BE49-F238E27FC236}">
                <a16:creationId xmlns:a16="http://schemas.microsoft.com/office/drawing/2014/main" id="{F4B8842B-80A4-4C3F-B77D-2AE97B381B47}"/>
              </a:ext>
            </a:extLst>
          </p:cNvPr>
          <p:cNvSpPr/>
          <p:nvPr/>
        </p:nvSpPr>
        <p:spPr>
          <a:xfrm flipH="1">
            <a:off x="10246078" y="1"/>
            <a:ext cx="100228" cy="6857999"/>
          </a:xfrm>
          <a:prstGeom prst="rect">
            <a:avLst/>
          </a:prstGeo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43CE46B6-5383-4DB4-A25D-45303AB84843}"/>
              </a:ext>
            </a:extLst>
          </p:cNvPr>
          <p:cNvSpPr>
            <a:spLocks noGrp="1" noChangeArrowheads="1"/>
          </p:cNvSpPr>
          <p:nvPr>
            <p:ph idx="1"/>
          </p:nvPr>
        </p:nvSpPr>
        <p:spPr>
          <a:xfrm>
            <a:off x="560017" y="840762"/>
            <a:ext cx="10919195" cy="544749"/>
          </a:xfrm>
          <a:solidFill>
            <a:schemeClr val="bg1"/>
          </a:solidFill>
        </p:spPr>
        <p:txBody>
          <a:bodyPr>
            <a:normAutofit/>
          </a:bodyPr>
          <a:lstStyle/>
          <a:p>
            <a:pPr algn="just"/>
            <a:r>
              <a:rPr lang="en-GB" sz="1100" dirty="0">
                <a:latin typeface="Calibri" panose="020F0502020204030204" pitchFamily="34" charset="0"/>
                <a:cs typeface="Calibri" panose="020F0502020204030204" pitchFamily="34" charset="0"/>
              </a:rPr>
              <a:t>The Skill Mill provides employment opportunities in construction and water and land-based management, reducing flood risk and improving the local environment. We bring social and environmental benefits to communities by involving children in the justice system directly in the delivery of services. Each Skill Mill cohort receives six months paid employment, invaluable practical real work experience, a nationally recognised qualification, and opportunities for progression with local companies at the end of their time with The Skill Mill</a:t>
            </a:r>
            <a:endParaRPr lang="en-GB" sz="1100" dirty="0"/>
          </a:p>
        </p:txBody>
      </p:sp>
      <p:grpSp>
        <p:nvGrpSpPr>
          <p:cNvPr id="11" name="Group 10">
            <a:extLst>
              <a:ext uri="{FF2B5EF4-FFF2-40B4-BE49-F238E27FC236}">
                <a16:creationId xmlns:a16="http://schemas.microsoft.com/office/drawing/2014/main" id="{E2BC24AD-AABD-4297-987F-CCEB0D73261B}"/>
              </a:ext>
            </a:extLst>
          </p:cNvPr>
          <p:cNvGrpSpPr/>
          <p:nvPr/>
        </p:nvGrpSpPr>
        <p:grpSpPr>
          <a:xfrm>
            <a:off x="832047" y="1639749"/>
            <a:ext cx="1722111" cy="618440"/>
            <a:chOff x="544749" y="3994826"/>
            <a:chExt cx="1543323" cy="618440"/>
          </a:xfrm>
        </p:grpSpPr>
        <p:sp>
          <p:nvSpPr>
            <p:cNvPr id="6" name="Rectangle 5">
              <a:extLst>
                <a:ext uri="{FF2B5EF4-FFF2-40B4-BE49-F238E27FC236}">
                  <a16:creationId xmlns:a16="http://schemas.microsoft.com/office/drawing/2014/main" id="{B520AA5E-DABC-4FE3-86FD-66007D400FF2}"/>
                </a:ext>
              </a:extLst>
            </p:cNvPr>
            <p:cNvSpPr/>
            <p:nvPr/>
          </p:nvSpPr>
          <p:spPr>
            <a:xfrm>
              <a:off x="544749" y="3994826"/>
              <a:ext cx="1150515" cy="618440"/>
            </a:xfrm>
            <a:prstGeom prst="rect">
              <a:avLst/>
            </a:prstGeom>
            <a:solidFill>
              <a:schemeClr val="accent1"/>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Resources</a:t>
              </a:r>
            </a:p>
          </p:txBody>
        </p:sp>
        <p:sp>
          <p:nvSpPr>
            <p:cNvPr id="10" name="Arrow: Right 9">
              <a:extLst>
                <a:ext uri="{FF2B5EF4-FFF2-40B4-BE49-F238E27FC236}">
                  <a16:creationId xmlns:a16="http://schemas.microsoft.com/office/drawing/2014/main" id="{1F0DC455-D03C-4DCE-A306-76C0477AA198}"/>
                </a:ext>
              </a:extLst>
            </p:cNvPr>
            <p:cNvSpPr/>
            <p:nvPr/>
          </p:nvSpPr>
          <p:spPr>
            <a:xfrm>
              <a:off x="1702750" y="4024733"/>
              <a:ext cx="385322" cy="544749"/>
            </a:xfrm>
            <a:prstGeom prst="rightArrow">
              <a:avLst/>
            </a:prstGeom>
            <a:solidFill>
              <a:schemeClr val="accent1"/>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13" name="Group 12">
            <a:extLst>
              <a:ext uri="{FF2B5EF4-FFF2-40B4-BE49-F238E27FC236}">
                <a16:creationId xmlns:a16="http://schemas.microsoft.com/office/drawing/2014/main" id="{4140C33E-7A11-46B4-BCBF-F581A6A24647}"/>
              </a:ext>
            </a:extLst>
          </p:cNvPr>
          <p:cNvGrpSpPr/>
          <p:nvPr/>
        </p:nvGrpSpPr>
        <p:grpSpPr>
          <a:xfrm>
            <a:off x="3131598" y="1641972"/>
            <a:ext cx="1453368" cy="618440"/>
            <a:chOff x="544749" y="3994826"/>
            <a:chExt cx="1453368" cy="618440"/>
          </a:xfrm>
        </p:grpSpPr>
        <p:sp>
          <p:nvSpPr>
            <p:cNvPr id="14" name="Rectangle 13">
              <a:extLst>
                <a:ext uri="{FF2B5EF4-FFF2-40B4-BE49-F238E27FC236}">
                  <a16:creationId xmlns:a16="http://schemas.microsoft.com/office/drawing/2014/main" id="{C52EA1CC-8C78-4E49-991C-F9F0F68554DC}"/>
                </a:ext>
              </a:extLst>
            </p:cNvPr>
            <p:cNvSpPr/>
            <p:nvPr/>
          </p:nvSpPr>
          <p:spPr>
            <a:xfrm>
              <a:off x="544749" y="3994826"/>
              <a:ext cx="1044101" cy="618440"/>
            </a:xfrm>
            <a:prstGeom prst="rect">
              <a:avLst/>
            </a:prstGeom>
            <a:solidFill>
              <a:schemeClr val="accent3"/>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Activities</a:t>
              </a:r>
            </a:p>
          </p:txBody>
        </p:sp>
        <p:sp>
          <p:nvSpPr>
            <p:cNvPr id="15" name="Arrow: Right 14">
              <a:extLst>
                <a:ext uri="{FF2B5EF4-FFF2-40B4-BE49-F238E27FC236}">
                  <a16:creationId xmlns:a16="http://schemas.microsoft.com/office/drawing/2014/main" id="{25727482-7D76-4CAA-9896-FD669A1BDD86}"/>
                </a:ext>
              </a:extLst>
            </p:cNvPr>
            <p:cNvSpPr/>
            <p:nvPr/>
          </p:nvSpPr>
          <p:spPr>
            <a:xfrm>
              <a:off x="1588850" y="4031671"/>
              <a:ext cx="409267" cy="544749"/>
            </a:xfrm>
            <a:prstGeom prst="rightArrow">
              <a:avLst/>
            </a:prstGeom>
            <a:solidFill>
              <a:schemeClr val="accent3"/>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a:extLst>
              <a:ext uri="{FF2B5EF4-FFF2-40B4-BE49-F238E27FC236}">
                <a16:creationId xmlns:a16="http://schemas.microsoft.com/office/drawing/2014/main" id="{4D0AFB81-C948-4099-B7B5-E5A10788BCC3}"/>
              </a:ext>
            </a:extLst>
          </p:cNvPr>
          <p:cNvGrpSpPr/>
          <p:nvPr/>
        </p:nvGrpSpPr>
        <p:grpSpPr>
          <a:xfrm>
            <a:off x="5228471" y="1641973"/>
            <a:ext cx="1712465" cy="618440"/>
            <a:chOff x="632342" y="4087007"/>
            <a:chExt cx="1712465" cy="618440"/>
          </a:xfrm>
          <a:solidFill>
            <a:schemeClr val="accent4">
              <a:lumMod val="60000"/>
              <a:lumOff val="40000"/>
            </a:schemeClr>
          </a:solidFill>
        </p:grpSpPr>
        <p:sp>
          <p:nvSpPr>
            <p:cNvPr id="18" name="Rectangle 17">
              <a:extLst>
                <a:ext uri="{FF2B5EF4-FFF2-40B4-BE49-F238E27FC236}">
                  <a16:creationId xmlns:a16="http://schemas.microsoft.com/office/drawing/2014/main" id="{59777373-0884-4228-B52E-BDE31F569218}"/>
                </a:ext>
              </a:extLst>
            </p:cNvPr>
            <p:cNvSpPr/>
            <p:nvPr/>
          </p:nvSpPr>
          <p:spPr>
            <a:xfrm>
              <a:off x="632342" y="4087007"/>
              <a:ext cx="1252051" cy="618440"/>
            </a:xfrm>
            <a:prstGeom prst="rect">
              <a:avLst/>
            </a:prstGeom>
            <a:grp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Outputs</a:t>
              </a:r>
            </a:p>
          </p:txBody>
        </p:sp>
        <p:sp>
          <p:nvSpPr>
            <p:cNvPr id="19" name="Arrow: Right 18">
              <a:extLst>
                <a:ext uri="{FF2B5EF4-FFF2-40B4-BE49-F238E27FC236}">
                  <a16:creationId xmlns:a16="http://schemas.microsoft.com/office/drawing/2014/main" id="{0A415009-84F0-4F7F-A405-CB6F33E42274}"/>
                </a:ext>
              </a:extLst>
            </p:cNvPr>
            <p:cNvSpPr/>
            <p:nvPr/>
          </p:nvSpPr>
          <p:spPr>
            <a:xfrm>
              <a:off x="1884392" y="4118004"/>
              <a:ext cx="460415" cy="544749"/>
            </a:xfrm>
            <a:prstGeom prst="rightArrow">
              <a:avLst/>
            </a:prstGeom>
            <a:grp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20" name="Group 19">
            <a:extLst>
              <a:ext uri="{FF2B5EF4-FFF2-40B4-BE49-F238E27FC236}">
                <a16:creationId xmlns:a16="http://schemas.microsoft.com/office/drawing/2014/main" id="{3AA7DE53-1E78-41AB-BDB2-9DBB55F20E71}"/>
              </a:ext>
            </a:extLst>
          </p:cNvPr>
          <p:cNvGrpSpPr/>
          <p:nvPr/>
        </p:nvGrpSpPr>
        <p:grpSpPr>
          <a:xfrm>
            <a:off x="7467917" y="1639749"/>
            <a:ext cx="1532054" cy="618440"/>
            <a:chOff x="544749" y="3994826"/>
            <a:chExt cx="1532054" cy="618440"/>
          </a:xfrm>
        </p:grpSpPr>
        <p:sp>
          <p:nvSpPr>
            <p:cNvPr id="21" name="Rectangle 20">
              <a:extLst>
                <a:ext uri="{FF2B5EF4-FFF2-40B4-BE49-F238E27FC236}">
                  <a16:creationId xmlns:a16="http://schemas.microsoft.com/office/drawing/2014/main" id="{EBA9F0CC-E64D-40FF-95AE-BA7E74F7E0CB}"/>
                </a:ext>
              </a:extLst>
            </p:cNvPr>
            <p:cNvSpPr/>
            <p:nvPr/>
          </p:nvSpPr>
          <p:spPr>
            <a:xfrm>
              <a:off x="544749" y="3994826"/>
              <a:ext cx="1128086" cy="618440"/>
            </a:xfrm>
            <a:prstGeom prst="rect">
              <a:avLst/>
            </a:prstGeom>
            <a:solidFill>
              <a:schemeClr val="accent1">
                <a:lumMod val="60000"/>
                <a:lumOff val="40000"/>
              </a:schemeClr>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Outcomes</a:t>
              </a:r>
            </a:p>
          </p:txBody>
        </p:sp>
        <p:sp>
          <p:nvSpPr>
            <p:cNvPr id="22" name="Arrow: Right 21">
              <a:extLst>
                <a:ext uri="{FF2B5EF4-FFF2-40B4-BE49-F238E27FC236}">
                  <a16:creationId xmlns:a16="http://schemas.microsoft.com/office/drawing/2014/main" id="{E2AA1964-0E73-4C9B-9794-9EC46DBE2E2F}"/>
                </a:ext>
              </a:extLst>
            </p:cNvPr>
            <p:cNvSpPr/>
            <p:nvPr/>
          </p:nvSpPr>
          <p:spPr>
            <a:xfrm>
              <a:off x="1667536" y="4029379"/>
              <a:ext cx="409267" cy="544749"/>
            </a:xfrm>
            <a:prstGeom prst="rightArrow">
              <a:avLst/>
            </a:prstGeom>
            <a:solidFill>
              <a:schemeClr val="accent1">
                <a:lumMod val="60000"/>
                <a:lumOff val="40000"/>
              </a:schemeClr>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23" name="Group 22">
            <a:extLst>
              <a:ext uri="{FF2B5EF4-FFF2-40B4-BE49-F238E27FC236}">
                <a16:creationId xmlns:a16="http://schemas.microsoft.com/office/drawing/2014/main" id="{CC4B457A-7A24-4DA5-BEC2-6607B74DAF35}"/>
              </a:ext>
            </a:extLst>
          </p:cNvPr>
          <p:cNvGrpSpPr/>
          <p:nvPr/>
        </p:nvGrpSpPr>
        <p:grpSpPr>
          <a:xfrm>
            <a:off x="9593148" y="1641973"/>
            <a:ext cx="1616718" cy="618440"/>
            <a:chOff x="544749" y="3994826"/>
            <a:chExt cx="1453368" cy="618440"/>
          </a:xfrm>
          <a:solidFill>
            <a:schemeClr val="bg1"/>
          </a:solidFill>
        </p:grpSpPr>
        <p:sp>
          <p:nvSpPr>
            <p:cNvPr id="24" name="Rectangle 23">
              <a:extLst>
                <a:ext uri="{FF2B5EF4-FFF2-40B4-BE49-F238E27FC236}">
                  <a16:creationId xmlns:a16="http://schemas.microsoft.com/office/drawing/2014/main" id="{2869AB48-4D78-492C-AD29-32C35B1D2D40}"/>
                </a:ext>
              </a:extLst>
            </p:cNvPr>
            <p:cNvSpPr/>
            <p:nvPr/>
          </p:nvSpPr>
          <p:spPr>
            <a:xfrm>
              <a:off x="544749" y="3994826"/>
              <a:ext cx="1044101" cy="618440"/>
            </a:xfrm>
            <a:prstGeom prst="rect">
              <a:avLst/>
            </a:prstGeom>
            <a:solidFill>
              <a:schemeClr val="accent2">
                <a:lumMod val="60000"/>
                <a:lumOff val="40000"/>
              </a:schemeClr>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Impact</a:t>
              </a:r>
            </a:p>
          </p:txBody>
        </p:sp>
        <p:sp>
          <p:nvSpPr>
            <p:cNvPr id="25" name="Arrow: Right 24">
              <a:extLst>
                <a:ext uri="{FF2B5EF4-FFF2-40B4-BE49-F238E27FC236}">
                  <a16:creationId xmlns:a16="http://schemas.microsoft.com/office/drawing/2014/main" id="{3575D7A9-E869-4020-9E26-885E5CFB2459}"/>
                </a:ext>
              </a:extLst>
            </p:cNvPr>
            <p:cNvSpPr/>
            <p:nvPr/>
          </p:nvSpPr>
          <p:spPr>
            <a:xfrm>
              <a:off x="1588850" y="4031671"/>
              <a:ext cx="409267" cy="544749"/>
            </a:xfrm>
            <a:prstGeom prst="rightArrow">
              <a:avLst/>
            </a:prstGeom>
            <a:solidFill>
              <a:schemeClr val="accent2">
                <a:lumMod val="60000"/>
                <a:lumOff val="40000"/>
              </a:schemeClr>
            </a:solidFill>
            <a:ln w="28575">
              <a:solidFill>
                <a:srgbClr val="4AC4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F2D510FD-AAD6-4EDD-A762-43276455AEBD}"/>
              </a:ext>
            </a:extLst>
          </p:cNvPr>
          <p:cNvSpPr txBox="1"/>
          <p:nvPr/>
        </p:nvSpPr>
        <p:spPr>
          <a:xfrm>
            <a:off x="529081" y="2419910"/>
            <a:ext cx="2076491" cy="4098942"/>
          </a:xfrm>
          <a:prstGeom prst="rect">
            <a:avLst/>
          </a:prstGeom>
          <a:solidFill>
            <a:schemeClr val="accent1"/>
          </a:solidFill>
        </p:spPr>
        <p:txBody>
          <a:bodyPr wrap="square" rtlCol="0">
            <a:noAutofit/>
          </a:bodyPr>
          <a:lstStyle/>
          <a:p>
            <a:r>
              <a:rPr lang="en-GB" sz="1100" dirty="0">
                <a:latin typeface="Calibri" panose="020F0502020204030204" pitchFamily="34" charset="0"/>
                <a:cs typeface="Calibri" panose="020F0502020204030204" pitchFamily="34" charset="0"/>
              </a:rPr>
              <a:t>Skill Mill </a:t>
            </a:r>
            <a:r>
              <a:rPr lang="en-GB" sz="1100" b="1" dirty="0">
                <a:latin typeface="Calibri" panose="020F0502020204030204" pitchFamily="34" charset="0"/>
                <a:cs typeface="Calibri" panose="020F0502020204030204" pitchFamily="34" charset="0"/>
              </a:rPr>
              <a:t>creates opportunity and manages the interface </a:t>
            </a:r>
            <a:r>
              <a:rPr lang="en-GB" sz="1100" dirty="0">
                <a:latin typeface="Calibri" panose="020F0502020204030204" pitchFamily="34" charset="0"/>
                <a:cs typeface="Calibri" panose="020F0502020204030204" pitchFamily="34" charset="0"/>
              </a:rPr>
              <a:t>between employers and young people</a:t>
            </a:r>
          </a:p>
          <a:p>
            <a:endParaRPr lang="en-US" sz="1100" dirty="0">
              <a:latin typeface="Calibri" panose="020F0502020204030204" pitchFamily="34" charset="0"/>
              <a:cs typeface="Calibri" panose="020F0502020204030204" pitchFamily="34" charset="0"/>
            </a:endParaRPr>
          </a:p>
          <a:p>
            <a:r>
              <a:rPr lang="en-GB" sz="1100" dirty="0">
                <a:latin typeface="Calibri" panose="020F0502020204030204" pitchFamily="34" charset="0"/>
                <a:cs typeface="Calibri" panose="020F0502020204030204" pitchFamily="34" charset="0"/>
              </a:rPr>
              <a:t>Staffing</a:t>
            </a:r>
          </a:p>
          <a:p>
            <a:pPr marL="171450" indent="-171450">
              <a:buFont typeface="Arial" panose="020B0604020202020204" pitchFamily="34" charset="0"/>
              <a:buChar char="•"/>
            </a:pPr>
            <a:r>
              <a:rPr lang="en-GB" sz="1100" dirty="0">
                <a:latin typeface="Calibri" panose="020F0502020204030204" pitchFamily="34" charset="0"/>
                <a:cs typeface="Calibri" panose="020F0502020204030204" pitchFamily="34" charset="0"/>
              </a:rPr>
              <a:t>Mentoring</a:t>
            </a:r>
          </a:p>
          <a:p>
            <a:pPr marL="171450" indent="-171450">
              <a:buFont typeface="Arial" panose="020B0604020202020204" pitchFamily="34" charset="0"/>
              <a:buChar char="•"/>
            </a:pPr>
            <a:r>
              <a:rPr lang="en-GB" sz="1100" b="1" dirty="0">
                <a:latin typeface="Calibri" panose="020F0502020204030204" pitchFamily="34" charset="0"/>
                <a:cs typeface="Calibri" panose="020F0502020204030204" pitchFamily="34" charset="0"/>
              </a:rPr>
              <a:t>Relationships</a:t>
            </a:r>
          </a:p>
          <a:p>
            <a:r>
              <a:rPr lang="en-GB" sz="1100" b="1" dirty="0">
                <a:latin typeface="Calibri" panose="020F0502020204030204" pitchFamily="34" charset="0"/>
                <a:cs typeface="Calibri" panose="020F0502020204030204" pitchFamily="34" charset="0"/>
              </a:rPr>
              <a:t>Key role of supervisors</a:t>
            </a:r>
          </a:p>
          <a:p>
            <a:r>
              <a:rPr lang="en-GB" sz="1100" dirty="0">
                <a:latin typeface="Calibri" panose="020F0502020204030204" pitchFamily="34" charset="0"/>
                <a:cs typeface="Calibri" panose="020F0502020204030204" pitchFamily="34" charset="0"/>
              </a:rPr>
              <a:t>Management / administration</a:t>
            </a:r>
          </a:p>
          <a:p>
            <a:r>
              <a:rPr lang="en-GB" sz="1100" dirty="0">
                <a:latin typeface="Calibri" panose="020F0502020204030204" pitchFamily="34" charset="0"/>
                <a:cs typeface="Calibri" panose="020F0502020204030204" pitchFamily="34" charset="0"/>
              </a:rPr>
              <a:t>Employers</a:t>
            </a:r>
          </a:p>
          <a:p>
            <a:r>
              <a:rPr lang="en-GB" sz="1100" dirty="0">
                <a:latin typeface="Calibri" panose="020F0502020204030204" pitchFamily="34" charset="0"/>
                <a:cs typeface="Calibri" panose="020F0502020204030204" pitchFamily="34" charset="0"/>
              </a:rPr>
              <a:t>Communities </a:t>
            </a:r>
          </a:p>
          <a:p>
            <a:r>
              <a:rPr lang="en-GB" sz="1100" dirty="0">
                <a:latin typeface="Calibri" panose="020F0502020204030204" pitchFamily="34" charset="0"/>
                <a:cs typeface="Calibri" panose="020F0502020204030204" pitchFamily="34" charset="0"/>
              </a:rPr>
              <a:t>Equipment</a:t>
            </a:r>
          </a:p>
          <a:p>
            <a:r>
              <a:rPr lang="en-GB" sz="1100" dirty="0">
                <a:latin typeface="Calibri" panose="020F0502020204030204" pitchFamily="34" charset="0"/>
                <a:cs typeface="Calibri" panose="020F0502020204030204" pitchFamily="34" charset="0"/>
              </a:rPr>
              <a:t>Expertise</a:t>
            </a:r>
          </a:p>
          <a:p>
            <a:r>
              <a:rPr lang="en-GB" sz="1100" dirty="0">
                <a:latin typeface="Calibri" panose="020F0502020204030204" pitchFamily="34" charset="0"/>
                <a:cs typeface="Calibri" panose="020F0502020204030204" pitchFamily="34" charset="0"/>
              </a:rPr>
              <a:t>Finance</a:t>
            </a:r>
          </a:p>
          <a:p>
            <a:r>
              <a:rPr lang="en-GB" sz="1100" dirty="0">
                <a:latin typeface="Calibri" panose="020F0502020204030204" pitchFamily="34" charset="0"/>
                <a:cs typeface="Calibri" panose="020F0502020204030204" pitchFamily="34" charset="0"/>
              </a:rPr>
              <a:t>Insurance</a:t>
            </a:r>
          </a:p>
          <a:p>
            <a:r>
              <a:rPr lang="en-GB" sz="1100" dirty="0">
                <a:latin typeface="Calibri" panose="020F0502020204030204" pitchFamily="34" charset="0"/>
                <a:cs typeface="Calibri" panose="020F0502020204030204" pitchFamily="34" charset="0"/>
              </a:rPr>
              <a:t>Training and Development</a:t>
            </a:r>
          </a:p>
          <a:p>
            <a:r>
              <a:rPr lang="en-GB" sz="1100" dirty="0">
                <a:latin typeface="Calibri" panose="020F0502020204030204" pitchFamily="34" charset="0"/>
                <a:cs typeface="Calibri" panose="020F0502020204030204" pitchFamily="34" charset="0"/>
              </a:rPr>
              <a:t>PPE / Uniform</a:t>
            </a:r>
          </a:p>
          <a:p>
            <a:r>
              <a:rPr lang="en-GB" sz="1100" dirty="0">
                <a:latin typeface="Calibri" panose="020F0502020204030204" pitchFamily="34" charset="0"/>
                <a:cs typeface="Calibri" panose="020F0502020204030204" pitchFamily="34" charset="0"/>
              </a:rPr>
              <a:t>Health &amp; Safety</a:t>
            </a:r>
          </a:p>
          <a:p>
            <a:r>
              <a:rPr lang="en-GB" sz="1100" dirty="0">
                <a:latin typeface="Calibri" panose="020F0502020204030204" pitchFamily="34" charset="0"/>
                <a:cs typeface="Calibri" panose="020F0502020204030204" pitchFamily="34" charset="0"/>
              </a:rPr>
              <a:t>Youth Offending Teams</a:t>
            </a:r>
          </a:p>
          <a:p>
            <a:r>
              <a:rPr lang="en-GB" sz="1100" dirty="0">
                <a:latin typeface="Calibri" panose="020F0502020204030204" pitchFamily="34" charset="0"/>
                <a:cs typeface="Calibri" panose="020F0502020204030204" pitchFamily="34" charset="0"/>
              </a:rPr>
              <a:t>Local Authorities </a:t>
            </a:r>
          </a:p>
          <a:p>
            <a:r>
              <a:rPr lang="en-GB" sz="1100" dirty="0">
                <a:latin typeface="Calibri" panose="020F0502020204030204" pitchFamily="34" charset="0"/>
                <a:cs typeface="Calibri" panose="020F0502020204030204" pitchFamily="34" charset="0"/>
              </a:rPr>
              <a:t>Commercial Partners</a:t>
            </a:r>
          </a:p>
          <a:p>
            <a:r>
              <a:rPr lang="en-GB" sz="1100" dirty="0">
                <a:latin typeface="Calibri" panose="020F0502020204030204" pitchFamily="34" charset="0"/>
                <a:cs typeface="Calibri" panose="020F0502020204030204" pitchFamily="34" charset="0"/>
              </a:rPr>
              <a:t>Academic Partners</a:t>
            </a:r>
          </a:p>
          <a:p>
            <a:endParaRPr lang="en-GB" sz="1100" dirty="0">
              <a:latin typeface="Calibri" panose="020F0502020204030204" pitchFamily="34" charset="0"/>
              <a:cs typeface="Calibri" panose="020F0502020204030204" pitchFamily="34" charset="0"/>
            </a:endParaRPr>
          </a:p>
          <a:p>
            <a:endParaRPr lang="en-GB" sz="11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11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1100" dirty="0">
              <a:latin typeface="Calibri" panose="020F0502020204030204" pitchFamily="34" charset="0"/>
              <a:cs typeface="Calibri" panose="020F0502020204030204" pitchFamily="34" charset="0"/>
            </a:endParaRPr>
          </a:p>
        </p:txBody>
      </p:sp>
      <p:sp>
        <p:nvSpPr>
          <p:cNvPr id="29" name="Rectangle 28">
            <a:extLst>
              <a:ext uri="{FF2B5EF4-FFF2-40B4-BE49-F238E27FC236}">
                <a16:creationId xmlns:a16="http://schemas.microsoft.com/office/drawing/2014/main" id="{AF2E0F59-1164-4024-968D-B34CC6AB4BFF}"/>
              </a:ext>
            </a:extLst>
          </p:cNvPr>
          <p:cNvSpPr/>
          <p:nvPr/>
        </p:nvSpPr>
        <p:spPr>
          <a:xfrm>
            <a:off x="7225715" y="2450834"/>
            <a:ext cx="2076490" cy="4078039"/>
          </a:xfrm>
          <a:prstGeom prst="rect">
            <a:avLst/>
          </a:prstGeom>
          <a:solidFill>
            <a:schemeClr val="accent1">
              <a:lumMod val="60000"/>
              <a:lumOff val="40000"/>
            </a:schemeClr>
          </a:solidFill>
        </p:spPr>
        <p:txBody>
          <a:bodyPr wrap="square">
            <a:noAutofit/>
          </a:bodyPr>
          <a:lstStyle/>
          <a:p>
            <a:r>
              <a:rPr lang="en-GB" sz="1050" b="1" dirty="0">
                <a:latin typeface="Calibri" panose="020F0502020204030204" pitchFamily="34" charset="0"/>
                <a:cs typeface="Calibri" panose="020F0502020204030204" pitchFamily="34" charset="0"/>
              </a:rPr>
              <a:t>For young people:</a:t>
            </a:r>
          </a:p>
          <a:p>
            <a:r>
              <a:rPr lang="en-GB" sz="1050" b="1" dirty="0">
                <a:latin typeface="Calibri" panose="020F0502020204030204" pitchFamily="34" charset="0"/>
                <a:cs typeface="Calibri" panose="020F0502020204030204" pitchFamily="34" charset="0"/>
              </a:rPr>
              <a:t>Positive self image and identity</a:t>
            </a:r>
          </a:p>
          <a:p>
            <a:r>
              <a:rPr lang="en-GB" sz="1050" dirty="0">
                <a:latin typeface="Calibri" panose="020F0502020204030204" pitchFamily="34" charset="0"/>
                <a:cs typeface="Calibri" panose="020F0502020204030204" pitchFamily="34" charset="0"/>
              </a:rPr>
              <a:t>Feeling empowered, safe and valued</a:t>
            </a:r>
          </a:p>
          <a:p>
            <a:r>
              <a:rPr lang="en-GB" sz="1050" dirty="0">
                <a:latin typeface="Calibri" panose="020F0502020204030204" pitchFamily="34" charset="0"/>
                <a:cs typeface="Calibri" panose="020F0502020204030204" pitchFamily="34" charset="0"/>
              </a:rPr>
              <a:t>Improved self regard</a:t>
            </a:r>
          </a:p>
          <a:p>
            <a:r>
              <a:rPr lang="en-GB" sz="1050" b="1" dirty="0">
                <a:latin typeface="Calibri" panose="020F0502020204030204" pitchFamily="34" charset="0"/>
                <a:cs typeface="Calibri" panose="020F0502020204030204" pitchFamily="34" charset="0"/>
              </a:rPr>
              <a:t>Sense of achievement </a:t>
            </a:r>
          </a:p>
          <a:p>
            <a:r>
              <a:rPr lang="en-GB" sz="1050" dirty="0">
                <a:latin typeface="Calibri" panose="020F0502020204030204" pitchFamily="34" charset="0"/>
                <a:cs typeface="Calibri" panose="020F0502020204030204" pitchFamily="34" charset="0"/>
              </a:rPr>
              <a:t>Sense of purpose</a:t>
            </a:r>
          </a:p>
          <a:p>
            <a:r>
              <a:rPr lang="en-GB" sz="1050" dirty="0">
                <a:latin typeface="Calibri" panose="020F0502020204030204" pitchFamily="34" charset="0"/>
                <a:cs typeface="Calibri" panose="020F0502020204030204" pitchFamily="34" charset="0"/>
              </a:rPr>
              <a:t>Have community pride –take responsibility and ownership of their local spaces</a:t>
            </a:r>
          </a:p>
          <a:p>
            <a:r>
              <a:rPr lang="en-GB" sz="1050" dirty="0">
                <a:latin typeface="Calibri" panose="020F0502020204030204" pitchFamily="34" charset="0"/>
                <a:cs typeface="Calibri" panose="020F0502020204030204" pitchFamily="34" charset="0"/>
              </a:rPr>
              <a:t>Display kindness in their actions</a:t>
            </a:r>
          </a:p>
          <a:p>
            <a:r>
              <a:rPr lang="en-GB" sz="1050" dirty="0">
                <a:latin typeface="Calibri" panose="020F0502020204030204" pitchFamily="34" charset="0"/>
                <a:cs typeface="Calibri" panose="020F0502020204030204" pitchFamily="34" charset="0"/>
              </a:rPr>
              <a:t>They challenge the view of themselves as young offenders</a:t>
            </a:r>
          </a:p>
          <a:p>
            <a:r>
              <a:rPr lang="en-GB" sz="1050" dirty="0">
                <a:latin typeface="Calibri" panose="020F0502020204030204" pitchFamily="34" charset="0"/>
                <a:cs typeface="Calibri" panose="020F0502020204030204" pitchFamily="34" charset="0"/>
              </a:rPr>
              <a:t>Feeling trusted with a chance to prove themselves</a:t>
            </a:r>
          </a:p>
          <a:p>
            <a:endParaRPr lang="en-GB" sz="1050" b="1" dirty="0">
              <a:latin typeface="Calibri" panose="020F0502020204030204" pitchFamily="34" charset="0"/>
              <a:cs typeface="Calibri" panose="020F0502020204030204" pitchFamily="34" charset="0"/>
            </a:endParaRPr>
          </a:p>
          <a:p>
            <a:r>
              <a:rPr lang="en-GB" sz="1050" b="1" dirty="0">
                <a:latin typeface="Calibri" panose="020F0502020204030204" pitchFamily="34" charset="0"/>
                <a:cs typeface="Calibri" panose="020F0502020204030204" pitchFamily="34" charset="0"/>
              </a:rPr>
              <a:t>For employers and communities:</a:t>
            </a:r>
          </a:p>
          <a:p>
            <a:r>
              <a:rPr lang="en-GB" sz="1050" dirty="0">
                <a:latin typeface="Calibri" panose="020F0502020204030204" pitchFamily="34" charset="0"/>
                <a:cs typeface="Calibri" panose="020F0502020204030204" pitchFamily="34" charset="0"/>
              </a:rPr>
              <a:t>Changes in perception about the young people</a:t>
            </a:r>
          </a:p>
          <a:p>
            <a:r>
              <a:rPr lang="en-GB" sz="1050" dirty="0">
                <a:latin typeface="Calibri" panose="020F0502020204030204" pitchFamily="34" charset="0"/>
                <a:cs typeface="Calibri" panose="020F0502020204030204" pitchFamily="34" charset="0"/>
              </a:rPr>
              <a:t>Proud of the young people</a:t>
            </a:r>
          </a:p>
          <a:p>
            <a:r>
              <a:rPr lang="en-GB" sz="1050" dirty="0">
                <a:latin typeface="Calibri" panose="020F0502020204030204" pitchFamily="34" charset="0"/>
                <a:cs typeface="Calibri" panose="020F0502020204030204" pitchFamily="34" charset="0"/>
              </a:rPr>
              <a:t>Fulfilment of corporate social responsibility agenda</a:t>
            </a:r>
          </a:p>
          <a:p>
            <a:endParaRPr lang="en-GB" sz="1200" dirty="0">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C899E1D2-1BC4-4022-B98C-20F7AC89FA6B}"/>
              </a:ext>
            </a:extLst>
          </p:cNvPr>
          <p:cNvSpPr/>
          <p:nvPr/>
        </p:nvSpPr>
        <p:spPr>
          <a:xfrm>
            <a:off x="9438987" y="2450834"/>
            <a:ext cx="2040226" cy="4078039"/>
          </a:xfrm>
          <a:prstGeom prst="rect">
            <a:avLst/>
          </a:prstGeom>
          <a:solidFill>
            <a:schemeClr val="accent2">
              <a:lumMod val="60000"/>
              <a:lumOff val="40000"/>
            </a:schemeClr>
          </a:solidFill>
        </p:spPr>
        <p:txBody>
          <a:bodyPr wrap="square">
            <a:noAutofit/>
          </a:bodyPr>
          <a:lstStyle/>
          <a:p>
            <a:r>
              <a:rPr lang="en-GB" sz="1050" b="1" dirty="0">
                <a:latin typeface="Calibri" panose="020F0502020204030204" pitchFamily="34" charset="0"/>
                <a:cs typeface="Calibri" panose="020F0502020204030204" pitchFamily="34" charset="0"/>
              </a:rPr>
              <a:t>For young people:</a:t>
            </a:r>
          </a:p>
          <a:p>
            <a:r>
              <a:rPr lang="en-GB" sz="1050" dirty="0">
                <a:latin typeface="Calibri" panose="020F0502020204030204" pitchFamily="34" charset="0"/>
                <a:cs typeface="Calibri" panose="020F0502020204030204" pitchFamily="34" charset="0"/>
              </a:rPr>
              <a:t>Feeling part of society and ready to contribute to local community</a:t>
            </a:r>
          </a:p>
          <a:p>
            <a:r>
              <a:rPr lang="en-GB" sz="1050" b="1" dirty="0">
                <a:latin typeface="Calibri" panose="020F0502020204030204" pitchFamily="34" charset="0"/>
                <a:cs typeface="Calibri" panose="020F0502020204030204" pitchFamily="34" charset="0"/>
              </a:rPr>
              <a:t>Increased belief in capacity to change</a:t>
            </a:r>
          </a:p>
          <a:p>
            <a:r>
              <a:rPr lang="en-GB" sz="1050" dirty="0">
                <a:latin typeface="Calibri" panose="020F0502020204030204" pitchFamily="34" charset="0"/>
                <a:cs typeface="Calibri" panose="020F0502020204030204" pitchFamily="34" charset="0"/>
              </a:rPr>
              <a:t>Belief in ability to work and succeed in life</a:t>
            </a:r>
          </a:p>
          <a:p>
            <a:r>
              <a:rPr lang="en-GB" sz="1050" b="1" dirty="0">
                <a:latin typeface="Calibri" panose="020F0502020204030204" pitchFamily="34" charset="0"/>
                <a:cs typeface="Calibri" panose="020F0502020204030204" pitchFamily="34" charset="0"/>
              </a:rPr>
              <a:t>Improved relationships</a:t>
            </a:r>
          </a:p>
          <a:p>
            <a:r>
              <a:rPr lang="en-GB" sz="1050" dirty="0">
                <a:latin typeface="Calibri" panose="020F0502020204030204" pitchFamily="34" charset="0"/>
                <a:cs typeface="Calibri" panose="020F0502020204030204" pitchFamily="34" charset="0"/>
              </a:rPr>
              <a:t>Positive outlook for the future</a:t>
            </a:r>
          </a:p>
          <a:p>
            <a:endParaRPr lang="en-GB" sz="1050" dirty="0">
              <a:latin typeface="Calibri" panose="020F0502020204030204" pitchFamily="34" charset="0"/>
              <a:cs typeface="Calibri" panose="020F0502020204030204" pitchFamily="34" charset="0"/>
            </a:endParaRPr>
          </a:p>
          <a:p>
            <a:r>
              <a:rPr lang="en-GB" sz="1050" b="1" dirty="0">
                <a:latin typeface="Calibri" panose="020F0502020204030204" pitchFamily="34" charset="0"/>
                <a:cs typeface="Calibri" panose="020F0502020204030204" pitchFamily="34" charset="0"/>
              </a:rPr>
              <a:t>For employers and communities:</a:t>
            </a:r>
          </a:p>
          <a:p>
            <a:endParaRPr lang="en-GB" sz="1050" b="1" dirty="0">
              <a:latin typeface="Calibri" panose="020F0502020204030204" pitchFamily="34" charset="0"/>
              <a:cs typeface="Calibri" panose="020F0502020204030204" pitchFamily="34" charset="0"/>
            </a:endParaRPr>
          </a:p>
          <a:p>
            <a:r>
              <a:rPr lang="en-GB" sz="1050" dirty="0">
                <a:latin typeface="Calibri" panose="020F0502020204030204" pitchFamily="34" charset="0"/>
                <a:cs typeface="Calibri" panose="020F0502020204030204" pitchFamily="34" charset="0"/>
              </a:rPr>
              <a:t>Improved environments</a:t>
            </a:r>
          </a:p>
          <a:p>
            <a:r>
              <a:rPr lang="en-GB" sz="1050" b="1" dirty="0">
                <a:latin typeface="Calibri" panose="020F0502020204030204" pitchFamily="34" charset="0"/>
                <a:cs typeface="Calibri" panose="020F0502020204030204" pitchFamily="34" charset="0"/>
              </a:rPr>
              <a:t>Reduction in offending 12 months after the programme</a:t>
            </a:r>
          </a:p>
          <a:p>
            <a:r>
              <a:rPr lang="en-GB" sz="1050" dirty="0">
                <a:latin typeface="Calibri" panose="020F0502020204030204" pitchFamily="34" charset="0"/>
                <a:cs typeface="Calibri" panose="020F0502020204030204" pitchFamily="34" charset="0"/>
              </a:rPr>
              <a:t>Social Return of Investment</a:t>
            </a:r>
          </a:p>
          <a:p>
            <a:r>
              <a:rPr lang="en-GB" sz="1050" dirty="0">
                <a:solidFill>
                  <a:srgbClr val="000000"/>
                </a:solidFill>
                <a:latin typeface="Calibri" panose="020F0502020204030204" pitchFamily="34" charset="0"/>
                <a:cs typeface="Calibri" panose="020F0502020204030204" pitchFamily="34" charset="0"/>
              </a:rPr>
              <a:t>Y</a:t>
            </a:r>
            <a:r>
              <a:rPr lang="en-GB" sz="1050" b="0" i="0" dirty="0">
                <a:solidFill>
                  <a:srgbClr val="000000"/>
                </a:solidFill>
                <a:effectLst/>
                <a:latin typeface="Calibri" panose="020F0502020204030204" pitchFamily="34" charset="0"/>
                <a:cs typeface="Calibri" panose="020F0502020204030204" pitchFamily="34" charset="0"/>
              </a:rPr>
              <a:t>oung people move from being seen as a challenge or a burden to their community to becoming a visible asset to their families and community</a:t>
            </a:r>
          </a:p>
          <a:p>
            <a:endParaRPr lang="en-GB" sz="1400" dirty="0"/>
          </a:p>
          <a:p>
            <a:endParaRPr lang="en-GB" sz="1400" dirty="0"/>
          </a:p>
        </p:txBody>
      </p:sp>
      <p:sp>
        <p:nvSpPr>
          <p:cNvPr id="7" name="TextBox 6">
            <a:extLst>
              <a:ext uri="{FF2B5EF4-FFF2-40B4-BE49-F238E27FC236}">
                <a16:creationId xmlns:a16="http://schemas.microsoft.com/office/drawing/2014/main" id="{0156B226-F790-8E4A-91E7-CE47318C2F8D}"/>
              </a:ext>
            </a:extLst>
          </p:cNvPr>
          <p:cNvSpPr txBox="1"/>
          <p:nvPr/>
        </p:nvSpPr>
        <p:spPr>
          <a:xfrm>
            <a:off x="5012441" y="2429930"/>
            <a:ext cx="2076491" cy="4098943"/>
          </a:xfrm>
          <a:prstGeom prst="rect">
            <a:avLst/>
          </a:prstGeom>
          <a:solidFill>
            <a:schemeClr val="accent4">
              <a:lumMod val="60000"/>
              <a:lumOff val="40000"/>
            </a:schemeClr>
          </a:solidFill>
        </p:spPr>
        <p:txBody>
          <a:bodyPr wrap="square" rtlCol="0">
            <a:noAutofit/>
          </a:bodyPr>
          <a:lstStyle/>
          <a:p>
            <a:r>
              <a:rPr lang="en-GB" sz="1050" b="1" dirty="0">
                <a:latin typeface="Calibri" panose="020F0502020204030204" pitchFamily="34" charset="0"/>
                <a:cs typeface="Calibri" panose="020F0502020204030204" pitchFamily="34" charset="0"/>
              </a:rPr>
              <a:t>For young people:</a:t>
            </a:r>
          </a:p>
          <a:p>
            <a:r>
              <a:rPr lang="en-GB" sz="1050" dirty="0">
                <a:latin typeface="Calibri" panose="020F0502020204030204" pitchFamily="34" charset="0"/>
                <a:cs typeface="Calibri" panose="020F0502020204030204" pitchFamily="34" charset="0"/>
              </a:rPr>
              <a:t>Financial independence</a:t>
            </a:r>
          </a:p>
          <a:p>
            <a:r>
              <a:rPr lang="en-GB" sz="1050" b="1" dirty="0">
                <a:latin typeface="Calibri" panose="020F0502020204030204" pitchFamily="34" charset="0"/>
                <a:cs typeface="Calibri" panose="020F0502020204030204" pitchFamily="34" charset="0"/>
              </a:rPr>
              <a:t>Improved employability skills</a:t>
            </a:r>
          </a:p>
          <a:p>
            <a:r>
              <a:rPr lang="en-GB" sz="1050" b="1" dirty="0">
                <a:latin typeface="Calibri" panose="020F0502020204030204" pitchFamily="34" charset="0"/>
                <a:cs typeface="Calibri" panose="020F0502020204030204" pitchFamily="34" charset="0"/>
              </a:rPr>
              <a:t>Improved mental and physical health </a:t>
            </a:r>
          </a:p>
          <a:p>
            <a:r>
              <a:rPr lang="en-GB" sz="1050" dirty="0">
                <a:latin typeface="Calibri" panose="020F0502020204030204" pitchFamily="34" charset="0"/>
                <a:cs typeface="Calibri" panose="020F0502020204030204" pitchFamily="34" charset="0"/>
              </a:rPr>
              <a:t>Sense of achievement and satisfaction of a job well done </a:t>
            </a:r>
          </a:p>
          <a:p>
            <a:r>
              <a:rPr lang="en-GB" sz="1050" dirty="0">
                <a:latin typeface="Calibri" panose="020F0502020204030204" pitchFamily="34" charset="0"/>
                <a:cs typeface="Calibri" panose="020F0502020204030204" pitchFamily="34" charset="0"/>
              </a:rPr>
              <a:t>Recognition of capability</a:t>
            </a:r>
          </a:p>
          <a:p>
            <a:r>
              <a:rPr lang="en-GB" sz="1050" dirty="0">
                <a:latin typeface="Calibri" panose="020F0502020204030204" pitchFamily="34" charset="0"/>
                <a:cs typeface="Calibri" panose="020F0502020204030204" pitchFamily="34" charset="0"/>
              </a:rPr>
              <a:t>accomplishing job tasks</a:t>
            </a:r>
          </a:p>
          <a:p>
            <a:r>
              <a:rPr lang="en-GB" sz="1050" dirty="0">
                <a:latin typeface="Calibri" panose="020F0502020204030204" pitchFamily="34" charset="0"/>
                <a:cs typeface="Calibri" panose="020F0502020204030204" pitchFamily="34" charset="0"/>
              </a:rPr>
              <a:t>Increased self-esteem from positive feedback - customers, partners and wider community</a:t>
            </a:r>
          </a:p>
          <a:p>
            <a:r>
              <a:rPr lang="en-GB" sz="1050" dirty="0">
                <a:latin typeface="Calibri" panose="020F0502020204030204" pitchFamily="34" charset="0"/>
                <a:cs typeface="Calibri" panose="020F0502020204030204" pitchFamily="34" charset="0"/>
              </a:rPr>
              <a:t>Better relationships with peers and families</a:t>
            </a:r>
          </a:p>
          <a:p>
            <a:r>
              <a:rPr lang="en-GB" sz="1050" dirty="0">
                <a:latin typeface="Calibri" panose="020F0502020204030204" pitchFamily="34" charset="0"/>
                <a:cs typeface="Calibri" panose="020F0502020204030204" pitchFamily="34" charset="0"/>
              </a:rPr>
              <a:t>Positive social relations</a:t>
            </a:r>
          </a:p>
          <a:p>
            <a:endParaRPr lang="en-GB" sz="1050" dirty="0">
              <a:latin typeface="Calibri" panose="020F0502020204030204" pitchFamily="34" charset="0"/>
              <a:cs typeface="Calibri" panose="020F0502020204030204" pitchFamily="34" charset="0"/>
            </a:endParaRPr>
          </a:p>
          <a:p>
            <a:r>
              <a:rPr lang="en-GB" sz="1050" b="1" dirty="0">
                <a:latin typeface="Calibri" panose="020F0502020204030204" pitchFamily="34" charset="0"/>
                <a:cs typeface="Calibri" panose="020F0502020204030204" pitchFamily="34" charset="0"/>
              </a:rPr>
              <a:t>For employers and communities:</a:t>
            </a:r>
          </a:p>
          <a:p>
            <a:endParaRPr lang="en-GB" sz="1050" b="1" dirty="0">
              <a:latin typeface="Calibri" panose="020F0502020204030204" pitchFamily="34" charset="0"/>
              <a:cs typeface="Calibri" panose="020F0502020204030204" pitchFamily="34" charset="0"/>
            </a:endParaRPr>
          </a:p>
          <a:p>
            <a:r>
              <a:rPr lang="en-GB" sz="1050" dirty="0">
                <a:latin typeface="Calibri" panose="020F0502020204030204" pitchFamily="34" charset="0"/>
                <a:cs typeface="Calibri" panose="020F0502020204030204" pitchFamily="34" charset="0"/>
              </a:rPr>
              <a:t>Real tasks completed, </a:t>
            </a:r>
          </a:p>
          <a:p>
            <a:r>
              <a:rPr lang="en-GB" sz="1050" b="1" dirty="0">
                <a:latin typeface="Calibri" panose="020F0502020204030204" pitchFamily="34" charset="0"/>
                <a:cs typeface="Calibri" panose="020F0502020204030204" pitchFamily="34" charset="0"/>
              </a:rPr>
              <a:t>Value for money</a:t>
            </a:r>
          </a:p>
          <a:p>
            <a:r>
              <a:rPr lang="en-GB" sz="1050" dirty="0">
                <a:latin typeface="Calibri" panose="020F0502020204030204" pitchFamily="34" charset="0"/>
                <a:cs typeface="Calibri" panose="020F0502020204030204" pitchFamily="34" charset="0"/>
              </a:rPr>
              <a:t>Trust  the Skill Mill  to do a good job and to manage all the risks</a:t>
            </a:r>
          </a:p>
          <a:p>
            <a:r>
              <a:rPr lang="en-GB" sz="1050" b="1" dirty="0">
                <a:latin typeface="Calibri" panose="020F0502020204030204" pitchFamily="34" charset="0"/>
                <a:cs typeface="Calibri" panose="020F0502020204030204" pitchFamily="34" charset="0"/>
              </a:rPr>
              <a:t>good quality service/product received</a:t>
            </a:r>
          </a:p>
          <a:p>
            <a:endParaRPr lang="en-GB" sz="1200" dirty="0">
              <a:latin typeface="Calibri" panose="020F0502020204030204" pitchFamily="34" charset="0"/>
              <a:cs typeface="Calibri" panose="020F0502020204030204" pitchFamily="34" charset="0"/>
            </a:endParaRPr>
          </a:p>
        </p:txBody>
      </p:sp>
      <p:sp>
        <p:nvSpPr>
          <p:cNvPr id="31" name="TextBox 30">
            <a:extLst>
              <a:ext uri="{FF2B5EF4-FFF2-40B4-BE49-F238E27FC236}">
                <a16:creationId xmlns:a16="http://schemas.microsoft.com/office/drawing/2014/main" id="{3DDE5B72-4AA4-C648-953C-BCE6FB7721D7}"/>
              </a:ext>
            </a:extLst>
          </p:cNvPr>
          <p:cNvSpPr txBox="1"/>
          <p:nvPr/>
        </p:nvSpPr>
        <p:spPr>
          <a:xfrm>
            <a:off x="2786230" y="2429930"/>
            <a:ext cx="2089428" cy="4098942"/>
          </a:xfrm>
          <a:prstGeom prst="rect">
            <a:avLst/>
          </a:prstGeom>
          <a:solidFill>
            <a:schemeClr val="accent3"/>
          </a:solidFill>
        </p:spPr>
        <p:txBody>
          <a:bodyPr wrap="square" rtlCol="0">
            <a:noAutofit/>
          </a:bodyPr>
          <a:lstStyle/>
          <a:p>
            <a:r>
              <a:rPr lang="en-US" sz="1050" dirty="0">
                <a:latin typeface="Calibri" panose="020F0502020204030204" pitchFamily="34" charset="0"/>
                <a:cs typeface="Calibri" panose="020F0502020204030204" pitchFamily="34" charset="0"/>
              </a:rPr>
              <a:t>Skill Mills </a:t>
            </a:r>
            <a:r>
              <a:rPr lang="en-US" sz="1050" b="1" dirty="0">
                <a:latin typeface="Calibri" panose="020F0502020204030204" pitchFamily="34" charset="0"/>
                <a:cs typeface="Calibri" panose="020F0502020204030204" pitchFamily="34" charset="0"/>
              </a:rPr>
              <a:t>provides</a:t>
            </a:r>
          </a:p>
          <a:p>
            <a:r>
              <a:rPr lang="en-US" sz="1050" b="1" dirty="0">
                <a:latin typeface="Calibri" panose="020F0502020204030204" pitchFamily="34" charset="0"/>
                <a:cs typeface="Calibri" panose="020F0502020204030204" pitchFamily="34" charset="0"/>
              </a:rPr>
              <a:t>young people real job opportunities </a:t>
            </a:r>
            <a:r>
              <a:rPr lang="en-US" sz="1050" dirty="0">
                <a:latin typeface="Calibri" panose="020F0502020204030204" pitchFamily="34" charset="0"/>
                <a:cs typeface="Calibri" panose="020F0502020204030204" pitchFamily="34" charset="0"/>
              </a:rPr>
              <a:t>in:</a:t>
            </a:r>
          </a:p>
          <a:p>
            <a:pPr marL="171450" indent="-171450">
              <a:buFont typeface="Arial" panose="020B0604020202020204" pitchFamily="34" charset="0"/>
              <a:buChar char="•"/>
            </a:pPr>
            <a:r>
              <a:rPr lang="en-US" sz="1050" dirty="0">
                <a:latin typeface="Calibri" panose="020F0502020204030204" pitchFamily="34" charset="0"/>
                <a:cs typeface="Calibri" panose="020F0502020204030204" pitchFamily="34" charset="0"/>
              </a:rPr>
              <a:t>Watercourse &amp; flood management</a:t>
            </a:r>
          </a:p>
          <a:p>
            <a:pPr marL="171450" indent="-171450">
              <a:buFont typeface="Arial" panose="020B0604020202020204" pitchFamily="34" charset="0"/>
              <a:buChar char="•"/>
            </a:pPr>
            <a:r>
              <a:rPr lang="en-US" sz="1050" dirty="0">
                <a:latin typeface="Calibri" panose="020F0502020204030204" pitchFamily="34" charset="0"/>
                <a:cs typeface="Calibri" panose="020F0502020204030204" pitchFamily="34" charset="0"/>
              </a:rPr>
              <a:t>Construction and ground maintenance</a:t>
            </a:r>
          </a:p>
          <a:p>
            <a:pPr marL="171450" indent="-171450">
              <a:buFont typeface="Arial" panose="020B0604020202020204" pitchFamily="34" charset="0"/>
              <a:buChar char="•"/>
            </a:pPr>
            <a:r>
              <a:rPr lang="en-US" sz="1050" dirty="0">
                <a:latin typeface="Calibri" panose="020F0502020204030204" pitchFamily="34" charset="0"/>
                <a:cs typeface="Calibri" panose="020F0502020204030204" pitchFamily="34" charset="0"/>
              </a:rPr>
              <a:t>Invasive species clearance</a:t>
            </a:r>
          </a:p>
          <a:p>
            <a:br>
              <a:rPr lang="en-GB" sz="1050" dirty="0">
                <a:latin typeface="Calibri" panose="020F0502020204030204" pitchFamily="34" charset="0"/>
                <a:cs typeface="Calibri" panose="020F0502020204030204" pitchFamily="34" charset="0"/>
              </a:rPr>
            </a:br>
            <a:r>
              <a:rPr lang="en-GB" sz="1050" dirty="0">
                <a:latin typeface="Calibri" panose="020F0502020204030204" pitchFamily="34" charset="0"/>
                <a:cs typeface="Calibri" panose="020F0502020204030204" pitchFamily="34" charset="0"/>
              </a:rPr>
              <a:t>Job training</a:t>
            </a:r>
          </a:p>
          <a:p>
            <a:r>
              <a:rPr lang="en-GB" sz="1050" b="1" dirty="0">
                <a:latin typeface="Calibri" panose="020F0502020204030204" pitchFamily="34" charset="0"/>
                <a:cs typeface="Calibri" panose="020F0502020204030204" pitchFamily="34" charset="0"/>
              </a:rPr>
              <a:t>Skills development</a:t>
            </a:r>
          </a:p>
          <a:p>
            <a:r>
              <a:rPr lang="en-GB" sz="1050" b="1" dirty="0">
                <a:latin typeface="Calibri" panose="020F0502020204030204" pitchFamily="34" charset="0"/>
                <a:cs typeface="Calibri" panose="020F0502020204030204" pitchFamily="34" charset="0"/>
              </a:rPr>
              <a:t>Personal development </a:t>
            </a:r>
            <a:r>
              <a:rPr lang="en-GB" sz="1050" dirty="0">
                <a:latin typeface="Calibri" panose="020F0502020204030204" pitchFamily="34" charset="0"/>
                <a:cs typeface="Calibri" panose="020F0502020204030204" pitchFamily="34" charset="0"/>
              </a:rPr>
              <a:t>(teamwork, problem solving)</a:t>
            </a:r>
          </a:p>
          <a:p>
            <a:r>
              <a:rPr lang="en-GB" sz="1050" dirty="0">
                <a:latin typeface="Calibri" panose="020F0502020204030204" pitchFamily="34" charset="0"/>
                <a:cs typeface="Calibri" panose="020F0502020204030204" pitchFamily="34" charset="0"/>
              </a:rPr>
              <a:t>Building portfolios (AQA)</a:t>
            </a:r>
          </a:p>
          <a:p>
            <a:r>
              <a:rPr lang="en-GB" sz="1050" dirty="0">
                <a:latin typeface="Calibri" panose="020F0502020204030204" pitchFamily="34" charset="0"/>
                <a:cs typeface="Calibri" panose="020F0502020204030204" pitchFamily="34" charset="0"/>
              </a:rPr>
              <a:t>Health and safety skills</a:t>
            </a:r>
          </a:p>
          <a:p>
            <a:r>
              <a:rPr lang="en-GB" sz="1050" dirty="0">
                <a:latin typeface="Calibri" panose="020F0502020204030204" pitchFamily="34" charset="0"/>
                <a:cs typeface="Calibri" panose="020F0502020204030204" pitchFamily="34" charset="0"/>
              </a:rPr>
              <a:t>Variety of experience </a:t>
            </a:r>
          </a:p>
          <a:p>
            <a:r>
              <a:rPr lang="en-GB" sz="1050" dirty="0">
                <a:latin typeface="Calibri" panose="020F0502020204030204" pitchFamily="34" charset="0"/>
                <a:cs typeface="Calibri" panose="020F0502020204030204" pitchFamily="34" charset="0"/>
              </a:rPr>
              <a:t>Achievable tasks </a:t>
            </a:r>
            <a:endParaRPr lang="en-US" sz="1050" dirty="0">
              <a:latin typeface="Calibri" panose="020F0502020204030204" pitchFamily="34" charset="0"/>
              <a:cs typeface="Calibri" panose="020F0502020204030204" pitchFamily="34" charset="0"/>
            </a:endParaRPr>
          </a:p>
          <a:p>
            <a:r>
              <a:rPr lang="en-GB" sz="1050" dirty="0">
                <a:latin typeface="Calibri" panose="020F0502020204030204" pitchFamily="34" charset="0"/>
                <a:cs typeface="Calibri" panose="020F0502020204030204" pitchFamily="34" charset="0"/>
              </a:rPr>
              <a:t>Team cohesion </a:t>
            </a:r>
          </a:p>
          <a:p>
            <a:r>
              <a:rPr lang="en-GB" sz="1050" dirty="0">
                <a:latin typeface="Calibri" panose="020F0502020204030204" pitchFamily="34" charset="0"/>
                <a:cs typeface="Calibri" panose="020F0502020204030204" pitchFamily="34" charset="0"/>
              </a:rPr>
              <a:t>Having fun whilst learning</a:t>
            </a:r>
          </a:p>
          <a:p>
            <a:endParaRPr lang="en-GB" sz="1050" dirty="0">
              <a:latin typeface="Calibri" panose="020F0502020204030204" pitchFamily="34" charset="0"/>
              <a:cs typeface="Calibri" panose="020F0502020204030204" pitchFamily="34" charset="0"/>
            </a:endParaRPr>
          </a:p>
          <a:p>
            <a:r>
              <a:rPr lang="en-GB" sz="1050" b="1" dirty="0">
                <a:latin typeface="Calibri" panose="020F0502020204030204" pitchFamily="34" charset="0"/>
                <a:cs typeface="Calibri" panose="020F0502020204030204" pitchFamily="34" charset="0"/>
              </a:rPr>
              <a:t>For employers and communities:</a:t>
            </a:r>
          </a:p>
          <a:p>
            <a:r>
              <a:rPr lang="en-GB" sz="1050" dirty="0">
                <a:latin typeface="Calibri" panose="020F0502020204030204" pitchFamily="34" charset="0"/>
                <a:cs typeface="Calibri" panose="020F0502020204030204" pitchFamily="34" charset="0"/>
              </a:rPr>
              <a:t>Services and tasks in water and land-based management</a:t>
            </a:r>
          </a:p>
          <a:p>
            <a:endParaRPr lang="en-GB" sz="1050" dirty="0">
              <a:latin typeface="Calibri" panose="020F0502020204030204" pitchFamily="34" charset="0"/>
              <a:cs typeface="Calibri" panose="020F0502020204030204" pitchFamily="34" charset="0"/>
            </a:endParaRPr>
          </a:p>
          <a:p>
            <a:endParaRPr lang="en-GB" sz="105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51312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{16016A47-F197-2F44-A046-DF841238789F}tf10001070</Template>
  <TotalTime>9141</TotalTime>
  <Words>455</Words>
  <Application>Microsoft Office PowerPoint</Application>
  <PresentationFormat>Widescreen</PresentationFormat>
  <Paragraphs>91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Rockwell</vt:lpstr>
      <vt:lpstr>Rockwell Condensed</vt:lpstr>
      <vt:lpstr>Rockwell Extra Bold</vt:lpstr>
      <vt:lpstr>Wingdings</vt:lpstr>
      <vt:lpstr>Wood Type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Peaden</dc:creator>
  <cp:lastModifiedBy>Andy Peaden</cp:lastModifiedBy>
  <cp:revision>14</cp:revision>
  <dcterms:created xsi:type="dcterms:W3CDTF">2021-09-13T11:05:39Z</dcterms:created>
  <dcterms:modified xsi:type="dcterms:W3CDTF">2022-11-22T13:07:42Z</dcterms:modified>
</cp:coreProperties>
</file>